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7" r:id="rId5"/>
    <p:sldId id="269" r:id="rId6"/>
    <p:sldId id="270" r:id="rId7"/>
    <p:sldId id="259" r:id="rId8"/>
    <p:sldId id="260" r:id="rId9"/>
    <p:sldId id="261" r:id="rId10"/>
    <p:sldId id="262" r:id="rId11"/>
    <p:sldId id="263" r:id="rId12"/>
    <p:sldId id="287" r:id="rId13"/>
    <p:sldId id="264" r:id="rId14"/>
    <p:sldId id="266" r:id="rId15"/>
    <p:sldId id="268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FEC4D-D595-43C3-9D30-9ED4F1C7719D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0DD1-3DA5-4073-91C3-A945C89098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09600" y="0"/>
            <a:ext cx="47029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DATA WISE</a:t>
            </a:r>
            <a:endParaRPr lang="en-US" sz="80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143000"/>
            <a:ext cx="305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Boudett, City, and Murnane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5943600"/>
            <a:ext cx="7202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Presented by: Heather, Dale, Jason, &amp; Duff</a:t>
            </a:r>
            <a:endParaRPr lang="en-US" sz="3200" i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2559543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58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3400" y="457200"/>
            <a:ext cx="8229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800" dirty="0"/>
          </a:p>
          <a:p>
            <a:pPr>
              <a:buFontTx/>
              <a:buChar char="•"/>
            </a:pPr>
            <a:r>
              <a:rPr lang="en-US" sz="2800" dirty="0"/>
              <a:t> </a:t>
            </a:r>
            <a:r>
              <a:rPr lang="en-US" sz="2800" b="1" dirty="0">
                <a:solidFill>
                  <a:schemeClr val="accent3"/>
                </a:solidFill>
              </a:rPr>
              <a:t>deeply analyze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r>
              <a:rPr lang="en-US" sz="2800" dirty="0"/>
              <a:t>the data sources investigated</a:t>
            </a:r>
          </a:p>
          <a:p>
            <a:r>
              <a:rPr lang="en-US" sz="2800" dirty="0"/>
              <a:t>in the data overview </a:t>
            </a:r>
          </a:p>
          <a:p>
            <a:endParaRPr lang="en-US" sz="2800" dirty="0"/>
          </a:p>
          <a:p>
            <a:pPr>
              <a:buFontTx/>
              <a:buChar char="•"/>
            </a:pPr>
            <a:r>
              <a:rPr lang="en-US" sz="2800" dirty="0"/>
              <a:t> investigate other data sources to </a:t>
            </a:r>
            <a:r>
              <a:rPr lang="en-US" sz="2800" b="1" dirty="0">
                <a:solidFill>
                  <a:schemeClr val="accent3"/>
                </a:solidFill>
              </a:rPr>
              <a:t>look for patterns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r>
              <a:rPr lang="en-US" sz="2800" dirty="0"/>
              <a:t>or inconsistencies</a:t>
            </a:r>
            <a:r>
              <a:rPr lang="en-US" sz="2800" dirty="0" smtClean="0"/>
              <a:t>. Triangulate data using multiple sources to “</a:t>
            </a:r>
            <a:r>
              <a:rPr lang="en-US" sz="2800" i="1" dirty="0" smtClean="0"/>
              <a:t>confirm, illuminate, or dispute</a:t>
            </a:r>
            <a:r>
              <a:rPr lang="en-US" sz="2800" dirty="0" smtClean="0"/>
              <a:t>”</a:t>
            </a:r>
            <a:endParaRPr lang="en-US" sz="2800" dirty="0"/>
          </a:p>
          <a:p>
            <a:r>
              <a:rPr lang="en-US" sz="2800" dirty="0"/>
              <a:t> </a:t>
            </a:r>
          </a:p>
          <a:p>
            <a:pPr>
              <a:buFontTx/>
              <a:buChar char="•"/>
            </a:pPr>
            <a:r>
              <a:rPr lang="en-US" sz="2800" dirty="0"/>
              <a:t> deepen their understanding to move past sticking points of “we’re teaching it, but they’re not getting it!”</a:t>
            </a:r>
          </a:p>
          <a:p>
            <a:endParaRPr lang="en-US" sz="2800" dirty="0"/>
          </a:p>
          <a:p>
            <a:pPr>
              <a:buFontTx/>
              <a:buChar char="•"/>
            </a:pPr>
            <a:r>
              <a:rPr lang="en-US" sz="2800" dirty="0"/>
              <a:t> come to a </a:t>
            </a:r>
            <a:r>
              <a:rPr lang="en-US" sz="2800" b="1" dirty="0">
                <a:solidFill>
                  <a:schemeClr val="accent3"/>
                </a:solidFill>
              </a:rPr>
              <a:t>shared understanding </a:t>
            </a:r>
            <a:r>
              <a:rPr lang="en-US" sz="2800" dirty="0"/>
              <a:t>of the skills or knowledge around which your students need the most support.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5: Examining Instruction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524000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800" b="1" dirty="0" smtClean="0">
                <a:solidFill>
                  <a:schemeClr val="accent3"/>
                </a:solidFill>
              </a:rPr>
              <a:t>reframe the problem</a:t>
            </a:r>
            <a:r>
              <a:rPr lang="en-US" sz="2800" dirty="0" smtClean="0">
                <a:solidFill>
                  <a:schemeClr val="accent3"/>
                </a:solidFill>
              </a:rPr>
              <a:t> </a:t>
            </a:r>
            <a:r>
              <a:rPr lang="en-US" sz="2800" dirty="0" smtClean="0"/>
              <a:t>as a </a:t>
            </a:r>
            <a:r>
              <a:rPr lang="en-US" sz="2800" i="1" dirty="0" smtClean="0"/>
              <a:t>“problem of practice”</a:t>
            </a:r>
            <a:r>
              <a:rPr lang="en-US" sz="2800" dirty="0" smtClean="0"/>
              <a:t> that your faculty will tackle</a:t>
            </a:r>
          </a:p>
          <a:p>
            <a:endParaRPr lang="en-US" sz="2800" dirty="0" smtClean="0"/>
          </a:p>
          <a:p>
            <a:pPr>
              <a:buFontTx/>
              <a:buChar char="•"/>
            </a:pPr>
            <a:r>
              <a:rPr lang="en-US" sz="2800" b="1" dirty="0" smtClean="0">
                <a:solidFill>
                  <a:schemeClr val="accent3"/>
                </a:solidFill>
              </a:rPr>
              <a:t>develop a shared understanding</a:t>
            </a:r>
            <a:r>
              <a:rPr lang="en-US" sz="2800" dirty="0" smtClean="0">
                <a:solidFill>
                  <a:schemeClr val="accent3"/>
                </a:solidFill>
              </a:rPr>
              <a:t> </a:t>
            </a:r>
            <a:r>
              <a:rPr lang="en-US" sz="2800" dirty="0" smtClean="0"/>
              <a:t>of what effective instruction around this issue would look like</a:t>
            </a:r>
          </a:p>
          <a:p>
            <a:r>
              <a:rPr lang="en-US" sz="2800" dirty="0" smtClean="0"/>
              <a:t> </a:t>
            </a:r>
          </a:p>
          <a:p>
            <a:pPr>
              <a:buFontTx/>
              <a:buChar char="•"/>
            </a:pPr>
            <a:r>
              <a:rPr lang="en-US" sz="2800" dirty="0" smtClean="0"/>
              <a:t>school leaders should help teachers become </a:t>
            </a:r>
            <a:r>
              <a:rPr lang="en-US" sz="2800" b="1" dirty="0" smtClean="0">
                <a:solidFill>
                  <a:schemeClr val="accent3"/>
                </a:solidFill>
              </a:rPr>
              <a:t>skilled at examining practice</a:t>
            </a:r>
            <a:r>
              <a:rPr lang="en-US" sz="2800" dirty="0" smtClean="0"/>
              <a:t> and articulating what is actually happening in classrooms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9600" y="0"/>
            <a:ext cx="61430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Section III: Act</a:t>
            </a:r>
            <a:endParaRPr lang="en-US" sz="8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2288" y="1524000"/>
            <a:ext cx="30194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6: Develop an Action Plan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4419600"/>
            <a:ext cx="7924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3"/>
                </a:solidFill>
              </a:rPr>
              <a:t>Decide</a:t>
            </a:r>
            <a:r>
              <a:rPr lang="en-US" sz="2800" dirty="0" smtClean="0"/>
              <a:t> on an instructional strategy or strategies.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3"/>
                </a:solidFill>
              </a:rPr>
              <a:t>Agree</a:t>
            </a:r>
            <a:r>
              <a:rPr lang="en-US" sz="2800" dirty="0" smtClean="0"/>
              <a:t> on what your plan will look like.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Put the plan down on </a:t>
            </a:r>
            <a:r>
              <a:rPr lang="en-US" sz="2800" b="1" dirty="0" smtClean="0">
                <a:solidFill>
                  <a:schemeClr val="accent3"/>
                </a:solidFill>
              </a:rPr>
              <a:t>paper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3"/>
                </a:solidFill>
              </a:rPr>
              <a:t>Plan</a:t>
            </a:r>
            <a:r>
              <a:rPr lang="en-US" sz="2800" dirty="0" smtClean="0"/>
              <a:t> how you will know if the plan is work.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14400"/>
            <a:ext cx="38100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7: Planning to assess progress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752600"/>
            <a:ext cx="822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assessments will be used to measure progress?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When will each type of assessment data be collected?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Who is responsible for collecting and keeping track of data?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How will be the data be shared among faculty and administration?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are the goals for student improvement and proficiency?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8: Acting and Assessing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4191000"/>
            <a:ext cx="7239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Four guiding questions: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Are we all on the same page?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Are we doing what we said we’d do?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Are our students learning more?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Where do we go from here?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Final Steps: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743200"/>
            <a:ext cx="1709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The…</a:t>
            </a:r>
            <a:endParaRPr lang="en-US" sz="5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09800"/>
            <a:ext cx="3052762" cy="216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62400" y="2734270"/>
            <a:ext cx="17684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and…</a:t>
            </a:r>
            <a:endParaRPr lang="en-US" sz="5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438400"/>
            <a:ext cx="2209800" cy="157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219200" y="1828800"/>
            <a:ext cx="723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indent="-1143000">
              <a:buFont typeface="+mj-lt"/>
              <a:buAutoNum type="arabicPeriod"/>
            </a:pPr>
            <a:r>
              <a:rPr lang="en-US" sz="6000" dirty="0" smtClean="0"/>
              <a:t>Buy or Create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6000" dirty="0" smtClean="0"/>
              <a:t>Time</a:t>
            </a:r>
          </a:p>
          <a:p>
            <a:pPr marL="1143000" indent="-1143000">
              <a:buFont typeface="+mj-lt"/>
              <a:buAutoNum type="arabicPeriod"/>
            </a:pPr>
            <a:r>
              <a:rPr lang="en-US" sz="6000" dirty="0" smtClean="0"/>
              <a:t>Modeling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457200" y="838200"/>
            <a:ext cx="8686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15 min: Create a visual representation of how schools engage in the improvement process</a:t>
            </a:r>
          </a:p>
          <a:p>
            <a:endParaRPr lang="en-US" sz="2800" dirty="0"/>
          </a:p>
          <a:p>
            <a:r>
              <a:rPr lang="en-US" sz="2800" dirty="0"/>
              <a:t>5 min: Discuss where your schools are in this process</a:t>
            </a:r>
          </a:p>
          <a:p>
            <a:endParaRPr lang="en-US" sz="2800" dirty="0"/>
          </a:p>
          <a:p>
            <a:r>
              <a:rPr lang="en-US" sz="2800" dirty="0"/>
              <a:t>10 min: Gallery Walk</a:t>
            </a:r>
          </a:p>
          <a:p>
            <a:endParaRPr lang="en-US" sz="2800" dirty="0"/>
          </a:p>
          <a:p>
            <a:r>
              <a:rPr lang="en-US" sz="2800" dirty="0"/>
              <a:t>10 min: Discussion of Observations</a:t>
            </a:r>
          </a:p>
          <a:p>
            <a:endParaRPr lang="en-US" sz="2800" dirty="0"/>
          </a:p>
          <a:p>
            <a:r>
              <a:rPr lang="en-US" sz="2800" dirty="0"/>
              <a:t>5-15 min: Come to consensus on cycle to be used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Improvement Process Protocol: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datawi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304800"/>
            <a:ext cx="5482691" cy="6024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0"/>
            <a:ext cx="75250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Section I: Prepare</a:t>
            </a:r>
            <a:endParaRPr lang="en-US" sz="8000" dirty="0"/>
          </a:p>
        </p:txBody>
      </p:sp>
      <p:pic>
        <p:nvPicPr>
          <p:cNvPr id="7" name="Picture 6" descr="mathanxie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1905000"/>
            <a:ext cx="3092012" cy="4406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1: Organize for collaborative work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295400"/>
            <a:ext cx="723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Establish Data Teams To: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Compile a Data Inventory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Organize Your Data</a:t>
            </a:r>
          </a:p>
          <a:p>
            <a:endParaRPr lang="en-US" sz="3600" dirty="0" smtClean="0"/>
          </a:p>
          <a:p>
            <a:r>
              <a:rPr lang="en-US" sz="3600" dirty="0" smtClean="0"/>
              <a:t>Establish Collaboration: 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Team Structures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Plan Schedules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 Use Formal Protocols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2: Build Assessment Literacy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856357"/>
            <a:ext cx="8001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latin typeface="Arial Black" pitchFamily="34" charset="0"/>
              </a:rPr>
              <a:t>Discrimination</a:t>
            </a:r>
          </a:p>
          <a:p>
            <a:pPr lvl="1"/>
            <a:r>
              <a:rPr lang="en-US" sz="3200" dirty="0" smtClean="0">
                <a:latin typeface="Arno Pro Display" pitchFamily="18" charset="0"/>
              </a:rPr>
              <a:t>Measurement Error</a:t>
            </a:r>
          </a:p>
          <a:p>
            <a:pPr lvl="1"/>
            <a:r>
              <a:rPr lang="en-US" sz="3200" dirty="0" smtClean="0">
                <a:latin typeface="Bookman Old Style" pitchFamily="18" charset="0"/>
              </a:rPr>
              <a:t>Sampling Error</a:t>
            </a:r>
          </a:p>
          <a:p>
            <a:pPr lvl="1"/>
            <a:r>
              <a:rPr lang="en-US" sz="3200" dirty="0" smtClean="0">
                <a:latin typeface="Franklin Gothic Demi" pitchFamily="34" charset="0"/>
              </a:rPr>
              <a:t>Reliability</a:t>
            </a:r>
          </a:p>
          <a:p>
            <a:pPr lvl="1"/>
            <a:r>
              <a:rPr lang="en-US" sz="3200" dirty="0" smtClean="0">
                <a:latin typeface="Orator Std" pitchFamily="49" charset="0"/>
              </a:rPr>
              <a:t>Validity</a:t>
            </a:r>
          </a:p>
          <a:p>
            <a:pPr lvl="1"/>
            <a:r>
              <a:rPr lang="en-US" sz="3200" dirty="0" smtClean="0">
                <a:latin typeface="Arno Pro Display" pitchFamily="18" charset="0"/>
              </a:rPr>
              <a:t>Score Inflation</a:t>
            </a:r>
          </a:p>
          <a:p>
            <a:pPr lvl="1"/>
            <a:r>
              <a:rPr lang="en-US" sz="3200" dirty="0" smtClean="0">
                <a:latin typeface="Tahoma" pitchFamily="34" charset="0"/>
                <a:cs typeface="Tahoma" pitchFamily="34" charset="0"/>
              </a:rPr>
              <a:t>Norm-Referenced</a:t>
            </a:r>
          </a:p>
          <a:p>
            <a:pPr lvl="1"/>
            <a:r>
              <a:rPr lang="en-US" sz="3200" dirty="0" smtClean="0">
                <a:latin typeface="Times" pitchFamily="18" charset="0"/>
              </a:rPr>
              <a:t>Criterion-Referenced</a:t>
            </a:r>
          </a:p>
          <a:p>
            <a:pPr lvl="1"/>
            <a:r>
              <a:rPr lang="en-US" sz="3200" dirty="0" smtClean="0">
                <a:latin typeface="NSimSun" pitchFamily="49" charset="-122"/>
                <a:ea typeface="NSimSun" pitchFamily="49" charset="-122"/>
              </a:rPr>
              <a:t>Standards-Referenced</a:t>
            </a:r>
          </a:p>
          <a:p>
            <a:pPr lvl="1"/>
            <a:r>
              <a:rPr lang="en-US" sz="3200" dirty="0" smtClean="0">
                <a:latin typeface="Palatino Linotype" pitchFamily="18" charset="0"/>
              </a:rPr>
              <a:t>Developmental Scales</a:t>
            </a:r>
          </a:p>
          <a:p>
            <a:pPr lvl="1"/>
            <a:r>
              <a:rPr lang="en-US" sz="3200" dirty="0" smtClean="0">
                <a:latin typeface="NSimSun" pitchFamily="49" charset="-122"/>
                <a:ea typeface="NSimSun" pitchFamily="49" charset="-122"/>
              </a:rPr>
              <a:t>Grade Equivalent</a:t>
            </a:r>
          </a:p>
          <a:p>
            <a:pPr lvl="1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9600" y="0"/>
            <a:ext cx="74512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Section II: Inquiry</a:t>
            </a:r>
            <a:endParaRPr lang="en-US" sz="8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5715000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1066800"/>
            <a:ext cx="837903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b="1" dirty="0" smtClean="0"/>
              <a:t>Make the data easily ‘</a:t>
            </a:r>
            <a:r>
              <a:rPr lang="en-US" sz="4000" b="1" dirty="0" smtClean="0">
                <a:solidFill>
                  <a:schemeClr val="accent3"/>
                </a:solidFill>
              </a:rPr>
              <a:t>understandable</a:t>
            </a:r>
            <a:r>
              <a:rPr lang="en-US" sz="4000" b="1" dirty="0" smtClean="0"/>
              <a:t>’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/>
              <a:t>engage your teachers in constructive conversations so they feel empowered, not ‘</a:t>
            </a:r>
            <a:r>
              <a:rPr lang="en-US" sz="4000" b="1" dirty="0" smtClean="0">
                <a:solidFill>
                  <a:schemeClr val="accent3"/>
                </a:solidFill>
              </a:rPr>
              <a:t>stupid</a:t>
            </a:r>
            <a:r>
              <a:rPr lang="en-US" sz="4000" b="1" dirty="0" smtClean="0"/>
              <a:t>’</a:t>
            </a:r>
            <a:r>
              <a:rPr lang="en-US" sz="4000" b="1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00400"/>
            <a:ext cx="2857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3: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Creating a Data Overview</a:t>
            </a:r>
          </a:p>
          <a:p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0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Step 4: Digging into Student Data</a:t>
            </a:r>
            <a:endParaRPr lang="en-US" sz="3600" b="1" dirty="0">
              <a:solidFill>
                <a:srgbClr val="FF0000"/>
              </a:solidFill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990600"/>
            <a:ext cx="47640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461</Words>
  <Application>Microsoft Office PowerPoint</Application>
  <PresentationFormat>On-screen Show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International School of Beijing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ghost</dc:creator>
  <cp:lastModifiedBy>ghost</cp:lastModifiedBy>
  <cp:revision>19</cp:revision>
  <dcterms:created xsi:type="dcterms:W3CDTF">2010-03-23T09:20:11Z</dcterms:created>
  <dcterms:modified xsi:type="dcterms:W3CDTF">2010-03-23T10:45:57Z</dcterms:modified>
</cp:coreProperties>
</file>